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3857A-A60A-44FD-A0DA-426575D5B606}" v="1" dt="2024-12-04T18:17:23.3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09" autoAdjust="0"/>
  </p:normalViewPr>
  <p:slideViewPr>
    <p:cSldViewPr snapToGrid="0">
      <p:cViewPr varScale="1">
        <p:scale>
          <a:sx n="100" d="100"/>
          <a:sy n="100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craphl" userId="3e5b2649-6408-4a91-805e-23ee6bb4ebf3" providerId="ADAL" clId="{3EE3857A-A60A-44FD-A0DA-426575D5B606}"/>
    <pc:docChg chg="custSel modSld">
      <pc:chgData name="tcraphl" userId="3e5b2649-6408-4a91-805e-23ee6bb4ebf3" providerId="ADAL" clId="{3EE3857A-A60A-44FD-A0DA-426575D5B606}" dt="2024-12-04T18:25:04.760" v="111" actId="20577"/>
      <pc:docMkLst>
        <pc:docMk/>
      </pc:docMkLst>
      <pc:sldChg chg="modSp mod">
        <pc:chgData name="tcraphl" userId="3e5b2649-6408-4a91-805e-23ee6bb4ebf3" providerId="ADAL" clId="{3EE3857A-A60A-44FD-A0DA-426575D5B606}" dt="2024-12-04T18:10:30.729" v="3" actId="20577"/>
        <pc:sldMkLst>
          <pc:docMk/>
          <pc:sldMk cId="3090074314" sldId="257"/>
        </pc:sldMkLst>
        <pc:spChg chg="mod">
          <ac:chgData name="tcraphl" userId="3e5b2649-6408-4a91-805e-23ee6bb4ebf3" providerId="ADAL" clId="{3EE3857A-A60A-44FD-A0DA-426575D5B606}" dt="2024-12-04T18:10:30.729" v="3" actId="20577"/>
          <ac:spMkLst>
            <pc:docMk/>
            <pc:sldMk cId="3090074314" sldId="257"/>
            <ac:spMk id="3" creationId="{00000000-0000-0000-0000-000000000000}"/>
          </ac:spMkLst>
        </pc:spChg>
      </pc:sldChg>
      <pc:sldChg chg="modSp mod">
        <pc:chgData name="tcraphl" userId="3e5b2649-6408-4a91-805e-23ee6bb4ebf3" providerId="ADAL" clId="{3EE3857A-A60A-44FD-A0DA-426575D5B606}" dt="2024-12-04T18:14:46.896" v="38" actId="255"/>
        <pc:sldMkLst>
          <pc:docMk/>
          <pc:sldMk cId="72320665" sldId="260"/>
        </pc:sldMkLst>
        <pc:spChg chg="mod">
          <ac:chgData name="tcraphl" userId="3e5b2649-6408-4a91-805e-23ee6bb4ebf3" providerId="ADAL" clId="{3EE3857A-A60A-44FD-A0DA-426575D5B606}" dt="2024-12-04T18:11:56.063" v="8" actId="20577"/>
          <ac:spMkLst>
            <pc:docMk/>
            <pc:sldMk cId="72320665" sldId="260"/>
            <ac:spMk id="2" creationId="{00000000-0000-0000-0000-000000000000}"/>
          </ac:spMkLst>
        </pc:spChg>
        <pc:graphicFrameChg chg="modGraphic">
          <ac:chgData name="tcraphl" userId="3e5b2649-6408-4a91-805e-23ee6bb4ebf3" providerId="ADAL" clId="{3EE3857A-A60A-44FD-A0DA-426575D5B606}" dt="2024-12-04T18:14:46.896" v="38" actId="255"/>
          <ac:graphicFrameMkLst>
            <pc:docMk/>
            <pc:sldMk cId="72320665" sldId="260"/>
            <ac:graphicFrameMk id="4" creationId="{00000000-0000-0000-0000-000000000000}"/>
          </ac:graphicFrameMkLst>
        </pc:graphicFrameChg>
      </pc:sldChg>
      <pc:sldChg chg="modSp mod">
        <pc:chgData name="tcraphl" userId="3e5b2649-6408-4a91-805e-23ee6bb4ebf3" providerId="ADAL" clId="{3EE3857A-A60A-44FD-A0DA-426575D5B606}" dt="2024-12-04T18:11:46.039" v="7" actId="6549"/>
        <pc:sldMkLst>
          <pc:docMk/>
          <pc:sldMk cId="3055792760" sldId="261"/>
        </pc:sldMkLst>
        <pc:spChg chg="mod">
          <ac:chgData name="tcraphl" userId="3e5b2649-6408-4a91-805e-23ee6bb4ebf3" providerId="ADAL" clId="{3EE3857A-A60A-44FD-A0DA-426575D5B606}" dt="2024-12-04T18:11:46.039" v="7" actId="6549"/>
          <ac:spMkLst>
            <pc:docMk/>
            <pc:sldMk cId="3055792760" sldId="261"/>
            <ac:spMk id="3" creationId="{00000000-0000-0000-0000-000000000000}"/>
          </ac:spMkLst>
        </pc:spChg>
      </pc:sldChg>
      <pc:sldChg chg="modSp mod">
        <pc:chgData name="tcraphl" userId="3e5b2649-6408-4a91-805e-23ee6bb4ebf3" providerId="ADAL" clId="{3EE3857A-A60A-44FD-A0DA-426575D5B606}" dt="2024-12-04T18:18:21.938" v="67" actId="20577"/>
        <pc:sldMkLst>
          <pc:docMk/>
          <pc:sldMk cId="3740326179" sldId="262"/>
        </pc:sldMkLst>
        <pc:graphicFrameChg chg="mod modGraphic">
          <ac:chgData name="tcraphl" userId="3e5b2649-6408-4a91-805e-23ee6bb4ebf3" providerId="ADAL" clId="{3EE3857A-A60A-44FD-A0DA-426575D5B606}" dt="2024-12-04T18:18:21.938" v="67" actId="20577"/>
          <ac:graphicFrameMkLst>
            <pc:docMk/>
            <pc:sldMk cId="3740326179" sldId="262"/>
            <ac:graphicFrameMk id="4" creationId="{00000000-0000-0000-0000-000000000000}"/>
          </ac:graphicFrameMkLst>
        </pc:graphicFrameChg>
      </pc:sldChg>
      <pc:sldChg chg="modSp mod">
        <pc:chgData name="tcraphl" userId="3e5b2649-6408-4a91-805e-23ee6bb4ebf3" providerId="ADAL" clId="{3EE3857A-A60A-44FD-A0DA-426575D5B606}" dt="2024-12-04T18:20:27.524" v="78" actId="20577"/>
        <pc:sldMkLst>
          <pc:docMk/>
          <pc:sldMk cId="2877479386" sldId="263"/>
        </pc:sldMkLst>
        <pc:spChg chg="mod">
          <ac:chgData name="tcraphl" userId="3e5b2649-6408-4a91-805e-23ee6bb4ebf3" providerId="ADAL" clId="{3EE3857A-A60A-44FD-A0DA-426575D5B606}" dt="2024-12-04T18:20:00.848" v="75" actId="20577"/>
          <ac:spMkLst>
            <pc:docMk/>
            <pc:sldMk cId="2877479386" sldId="263"/>
            <ac:spMk id="3" creationId="{00000000-0000-0000-0000-000000000000}"/>
          </ac:spMkLst>
        </pc:spChg>
        <pc:graphicFrameChg chg="modGraphic">
          <ac:chgData name="tcraphl" userId="3e5b2649-6408-4a91-805e-23ee6bb4ebf3" providerId="ADAL" clId="{3EE3857A-A60A-44FD-A0DA-426575D5B606}" dt="2024-12-04T18:20:27.524" v="78" actId="20577"/>
          <ac:graphicFrameMkLst>
            <pc:docMk/>
            <pc:sldMk cId="2877479386" sldId="263"/>
            <ac:graphicFrameMk id="4" creationId="{00000000-0000-0000-0000-000000000000}"/>
          </ac:graphicFrameMkLst>
        </pc:graphicFrameChg>
      </pc:sldChg>
      <pc:sldChg chg="modSp mod">
        <pc:chgData name="tcraphl" userId="3e5b2649-6408-4a91-805e-23ee6bb4ebf3" providerId="ADAL" clId="{3EE3857A-A60A-44FD-A0DA-426575D5B606}" dt="2024-12-04T18:22:00.914" v="96" actId="20577"/>
        <pc:sldMkLst>
          <pc:docMk/>
          <pc:sldMk cId="988154137" sldId="264"/>
        </pc:sldMkLst>
        <pc:graphicFrameChg chg="modGraphic">
          <ac:chgData name="tcraphl" userId="3e5b2649-6408-4a91-805e-23ee6bb4ebf3" providerId="ADAL" clId="{3EE3857A-A60A-44FD-A0DA-426575D5B606}" dt="2024-12-04T18:22:00.914" v="96" actId="20577"/>
          <ac:graphicFrameMkLst>
            <pc:docMk/>
            <pc:sldMk cId="988154137" sldId="264"/>
            <ac:graphicFrameMk id="4" creationId="{00000000-0000-0000-0000-000000000000}"/>
          </ac:graphicFrameMkLst>
        </pc:graphicFrameChg>
      </pc:sldChg>
      <pc:sldChg chg="modSp mod">
        <pc:chgData name="tcraphl" userId="3e5b2649-6408-4a91-805e-23ee6bb4ebf3" providerId="ADAL" clId="{3EE3857A-A60A-44FD-A0DA-426575D5B606}" dt="2024-12-04T18:23:04.268" v="105" actId="20577"/>
        <pc:sldMkLst>
          <pc:docMk/>
          <pc:sldMk cId="3643258600" sldId="265"/>
        </pc:sldMkLst>
        <pc:spChg chg="mod">
          <ac:chgData name="tcraphl" userId="3e5b2649-6408-4a91-805e-23ee6bb4ebf3" providerId="ADAL" clId="{3EE3857A-A60A-44FD-A0DA-426575D5B606}" dt="2024-12-04T18:22:10.783" v="99" actId="20577"/>
          <ac:spMkLst>
            <pc:docMk/>
            <pc:sldMk cId="3643258600" sldId="265"/>
            <ac:spMk id="2" creationId="{00000000-0000-0000-0000-000000000000}"/>
          </ac:spMkLst>
        </pc:spChg>
        <pc:spChg chg="mod">
          <ac:chgData name="tcraphl" userId="3e5b2649-6408-4a91-805e-23ee6bb4ebf3" providerId="ADAL" clId="{3EE3857A-A60A-44FD-A0DA-426575D5B606}" dt="2024-12-04T18:23:04.268" v="105" actId="20577"/>
          <ac:spMkLst>
            <pc:docMk/>
            <pc:sldMk cId="3643258600" sldId="265"/>
            <ac:spMk id="3" creationId="{00000000-0000-0000-0000-000000000000}"/>
          </ac:spMkLst>
        </pc:spChg>
      </pc:sldChg>
      <pc:sldChg chg="modSp mod">
        <pc:chgData name="tcraphl" userId="3e5b2649-6408-4a91-805e-23ee6bb4ebf3" providerId="ADAL" clId="{3EE3857A-A60A-44FD-A0DA-426575D5B606}" dt="2024-12-04T18:25:04.760" v="111" actId="20577"/>
        <pc:sldMkLst>
          <pc:docMk/>
          <pc:sldMk cId="2751379158" sldId="267"/>
        </pc:sldMkLst>
        <pc:graphicFrameChg chg="modGraphic">
          <ac:chgData name="tcraphl" userId="3e5b2649-6408-4a91-805e-23ee6bb4ebf3" providerId="ADAL" clId="{3EE3857A-A60A-44FD-A0DA-426575D5B606}" dt="2024-12-04T18:25:04.760" v="111" actId="20577"/>
          <ac:graphicFrameMkLst>
            <pc:docMk/>
            <pc:sldMk cId="2751379158" sldId="267"/>
            <ac:graphicFrameMk id="4" creationId="{00000000-0000-0000-0000-000000000000}"/>
          </ac:graphicFrameMkLst>
        </pc:graphicFrameChg>
      </pc:sldChg>
    </pc:docChg>
  </pc:docChgLst>
  <pc:docChgLst>
    <pc:chgData name="tcraphl" userId="3e5b2649-6408-4a91-805e-23ee6bb4ebf3" providerId="ADAL" clId="{27DA060C-C3FF-4A32-983B-D8BDC41DF957}"/>
    <pc:docChg chg="delSld">
      <pc:chgData name="tcraphl" userId="3e5b2649-6408-4a91-805e-23ee6bb4ebf3" providerId="ADAL" clId="{27DA060C-C3FF-4A32-983B-D8BDC41DF957}" dt="2024-11-28T20:53:44.212" v="1" actId="2696"/>
      <pc:docMkLst>
        <pc:docMk/>
      </pc:docMkLst>
      <pc:sldChg chg="del">
        <pc:chgData name="tcraphl" userId="3e5b2649-6408-4a91-805e-23ee6bb4ebf3" providerId="ADAL" clId="{27DA060C-C3FF-4A32-983B-D8BDC41DF957}" dt="2024-11-28T20:53:44.212" v="1" actId="2696"/>
        <pc:sldMkLst>
          <pc:docMk/>
          <pc:sldMk cId="1366197216" sldId="268"/>
        </pc:sldMkLst>
      </pc:sldChg>
      <pc:sldChg chg="del">
        <pc:chgData name="tcraphl" userId="3e5b2649-6408-4a91-805e-23ee6bb4ebf3" providerId="ADAL" clId="{27DA060C-C3FF-4A32-983B-D8BDC41DF957}" dt="2024-11-28T20:44:35.097" v="0" actId="2696"/>
        <pc:sldMkLst>
          <pc:docMk/>
          <pc:sldMk cId="1142757109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98DD4-58C9-4DEF-8369-B6910D4A92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7E631-8E1D-4A88-A8DE-3EE862B72CD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4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7E631-8E1D-4A88-A8DE-3EE862B72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2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3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6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072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56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716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03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43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6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5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6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0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6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6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7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2F29-41A7-4D0F-B216-0EFC11CDFD8D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8DDC6B-20F4-4235-B4F9-5FA06172DC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1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S’approprier les définitions et à qui s’adressent les activités </a:t>
            </a:r>
            <a:r>
              <a:rPr lang="fr-CA" b="1" dirty="0" err="1">
                <a:solidFill>
                  <a:schemeClr val="tx1"/>
                </a:solidFill>
                <a:effectLst/>
              </a:rPr>
              <a:t>sociopro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b="1" dirty="0">
                <a:solidFill>
                  <a:schemeClr val="tx1"/>
                </a:solidFill>
              </a:rPr>
              <a:t>Exercice collectif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83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37160"/>
            <a:ext cx="8911687" cy="1767840"/>
          </a:xfrm>
        </p:spPr>
        <p:txBody>
          <a:bodyPr>
            <a:normAutofit fontScale="90000"/>
          </a:bodyPr>
          <a:lstStyle/>
          <a:p>
            <a:pPr lvl="0"/>
            <a:r>
              <a:rPr lang="fr-CA" b="1" dirty="0"/>
              <a:t>Déterminer les limites en fonction de l’activité socioprofessionnelle et de la mission de l’organisme 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300" y="1485900"/>
            <a:ext cx="11263312" cy="44253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A" b="1" i="1" dirty="0"/>
              <a:t>Des exemples</a:t>
            </a:r>
          </a:p>
          <a:p>
            <a:r>
              <a:rPr lang="fr-CA" b="1" i="1" dirty="0"/>
              <a:t>A-t-on établi nos limites comme organisme ?</a:t>
            </a:r>
            <a:endParaRPr lang="en-US" b="1" dirty="0"/>
          </a:p>
          <a:p>
            <a:r>
              <a:rPr lang="fr-CA" b="1" i="1" dirty="0"/>
              <a:t>Y </a:t>
            </a:r>
            <a:r>
              <a:rPr lang="fr-CA" b="1" i="1" dirty="0" err="1"/>
              <a:t>a-t-il</a:t>
            </a:r>
            <a:r>
              <a:rPr lang="fr-CA" b="1" i="1" dirty="0"/>
              <a:t> des procédures claires ? Des étapes définies ?</a:t>
            </a:r>
            <a:endParaRPr lang="en-US" b="1" dirty="0"/>
          </a:p>
          <a:p>
            <a:r>
              <a:rPr lang="fr-CA" b="1" i="1" dirty="0"/>
              <a:t>Sont-elles présentées à la personne – famille- tuteur- intervenant lors de son inscription ?</a:t>
            </a:r>
            <a:endParaRPr lang="en-US" b="1" dirty="0"/>
          </a:p>
          <a:p>
            <a:r>
              <a:rPr lang="fr-CA" b="1" i="1" dirty="0"/>
              <a:t>Sont-elles connues et bien comprises par les intervenants ? </a:t>
            </a:r>
            <a:endParaRPr lang="en-US" b="1" dirty="0"/>
          </a:p>
          <a:p>
            <a:r>
              <a:rPr lang="fr-CA" b="1" i="1" dirty="0"/>
              <a:t>Les procédures ou protocoles sont-ils appliqués avec une rigueur bienveillante ?</a:t>
            </a:r>
            <a:endParaRPr lang="en-US" b="1" dirty="0"/>
          </a:p>
          <a:p>
            <a:endParaRPr lang="fr-CA" dirty="0"/>
          </a:p>
          <a:p>
            <a:r>
              <a:rPr lang="fr-CA" dirty="0"/>
              <a:t>Parfois pas écrit noir sur blanc mais GROS BON SENS : expose argumentation</a:t>
            </a:r>
          </a:p>
          <a:p>
            <a:r>
              <a:rPr lang="fr-CA" dirty="0"/>
              <a:t>Limite : pas dangereux pour lui-même ou les autres</a:t>
            </a:r>
          </a:p>
          <a:p>
            <a:r>
              <a:rPr lang="fr-CA" dirty="0"/>
              <a:t>Important que ce soit écrit (balises, protocoles…) importance de circonscrire les interventions, de baliser, de recadrer… un cadre clair mais application souple. Intervention en pallier – conséquences. </a:t>
            </a:r>
          </a:p>
          <a:p>
            <a:r>
              <a:rPr lang="fr-CA" dirty="0"/>
              <a:t>DOIT ÊTRE CLAIR aussi pour les parents…</a:t>
            </a:r>
          </a:p>
          <a:p>
            <a:r>
              <a:rPr lang="fr-CA" dirty="0"/>
              <a:t>Important de se protéger comme organisme</a:t>
            </a:r>
          </a:p>
          <a:p>
            <a:r>
              <a:rPr lang="fr-CA" dirty="0"/>
              <a:t>Politique pour personnel et participants : respect pour tout le monde</a:t>
            </a:r>
          </a:p>
          <a:p>
            <a:r>
              <a:rPr lang="fr-CA" dirty="0"/>
              <a:t>Faire preuve de LOGIQUE collective.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608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Des exemples</a:t>
            </a: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488378"/>
              </p:ext>
            </p:extLst>
          </p:nvPr>
        </p:nvGraphicFramePr>
        <p:xfrm>
          <a:off x="655319" y="2026919"/>
          <a:ext cx="10849294" cy="6468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8281">
                  <a:extLst>
                    <a:ext uri="{9D8B030D-6E8A-4147-A177-3AD203B41FA5}">
                      <a16:colId xmlns:a16="http://schemas.microsoft.com/office/drawing/2014/main" val="1863633539"/>
                    </a:ext>
                  </a:extLst>
                </a:gridCol>
                <a:gridCol w="8101013">
                  <a:extLst>
                    <a:ext uri="{9D8B030D-6E8A-4147-A177-3AD203B41FA5}">
                      <a16:colId xmlns:a16="http://schemas.microsoft.com/office/drawing/2014/main" val="2605791850"/>
                    </a:ext>
                  </a:extLst>
                </a:gridCol>
              </a:tblGrid>
              <a:tr h="57658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800" dirty="0">
                          <a:solidFill>
                            <a:schemeClr val="tx1"/>
                          </a:solidFill>
                          <a:effectLst/>
                        </a:rPr>
                        <a:t>NOS LIMITES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800" dirty="0">
                          <a:solidFill>
                            <a:schemeClr val="tx1"/>
                          </a:solidFill>
                          <a:effectLst/>
                        </a:rPr>
                        <a:t>Procédures ou protocoles en place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48205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 de vie exposé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</a:t>
                      </a: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évident de garder une rigueur.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 de mettre au fait les nouveaux intervenants.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Toujours besoin d’un petit </a:t>
                      </a:r>
                      <a:r>
                        <a:rPr lang="fr-CA" sz="14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refresh</a:t>
                      </a: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(ex: début de saison).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Formation à tous les ans (inters été et réguliers) – formation maison on revient sur code de vie etc…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Il faut que les intervenants prennent le temps de lire les documents, de les simplifier.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 avoir peur de répéter +++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Nécessaire de faire suivi avec nouveaux et anciens intervenants.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Prendre des exemples concrets arrivés dans l’année.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MANIÈRE intervenir : pas faire à la place si la personne peut le faire.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Droit à l’erreur, à l’imperfection. IMPORTANT de le nommer.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Importance du plaisir du participant malgré les objectifs visés.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plus en plus difficile d’accueillir et de former les nouveaux intervenants (urgence, manque de temps et </a:t>
                      </a:r>
                      <a:r>
                        <a:rPr lang="fr-CA" sz="1400" baseline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$).</a:t>
                      </a:r>
                      <a:endParaRPr lang="fr-CA" sz="140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35229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923886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935789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30040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03" marR="669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250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37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CA" b="1" dirty="0">
                <a:solidFill>
                  <a:schemeClr val="tx1"/>
                </a:solidFill>
              </a:rPr>
              <a:t>Identifier où nos activités se situent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1738" y="1905000"/>
            <a:ext cx="8805862" cy="3886200"/>
          </a:xfrm>
        </p:spPr>
        <p:txBody>
          <a:bodyPr>
            <a:normAutofit fontScale="92500" lnSpcReduction="20000"/>
          </a:bodyPr>
          <a:lstStyle/>
          <a:p>
            <a:pPr lvl="0"/>
            <a:endParaRPr lang="fr-CA" b="1" dirty="0">
              <a:solidFill>
                <a:srgbClr val="FFC000"/>
              </a:solidFill>
              <a:effectLst/>
            </a:endParaRPr>
          </a:p>
          <a:p>
            <a:pPr lvl="0"/>
            <a:endParaRPr lang="fr-CA" b="1" dirty="0">
              <a:solidFill>
                <a:srgbClr val="FFC000"/>
              </a:solidFill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Définir les objectifs à atteindre par type d’activité </a:t>
            </a:r>
            <a:r>
              <a:rPr lang="fr-CA" b="1" dirty="0" err="1">
                <a:solidFill>
                  <a:schemeClr val="tx1"/>
                </a:solidFill>
                <a:effectLst/>
              </a:rPr>
              <a:t>sociopro</a:t>
            </a:r>
            <a:endParaRPr lang="en-US" dirty="0">
              <a:solidFill>
                <a:schemeClr val="tx1"/>
              </a:solidFill>
              <a:effectLst/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Définir le profil de </a:t>
            </a:r>
            <a:r>
              <a:rPr lang="fr-CA" b="1" dirty="0" err="1">
                <a:solidFill>
                  <a:schemeClr val="tx1"/>
                </a:solidFill>
                <a:effectLst/>
              </a:rPr>
              <a:t>participantEs</a:t>
            </a:r>
            <a:r>
              <a:rPr lang="fr-CA" b="1" dirty="0">
                <a:solidFill>
                  <a:schemeClr val="tx1"/>
                </a:solidFill>
                <a:effectLst/>
              </a:rPr>
              <a:t> selon l’activité </a:t>
            </a:r>
            <a:r>
              <a:rPr lang="fr-CA" b="1" dirty="0" err="1">
                <a:solidFill>
                  <a:schemeClr val="tx1"/>
                </a:solidFill>
                <a:effectLst/>
              </a:rPr>
              <a:t>sociopro</a:t>
            </a:r>
            <a:endParaRPr lang="en-US" dirty="0">
              <a:solidFill>
                <a:schemeClr val="tx1"/>
              </a:solidFill>
              <a:effectLst/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Les bonnes pratiques pour assurer une qualité des services</a:t>
            </a:r>
            <a:endParaRPr lang="en-US" dirty="0">
              <a:solidFill>
                <a:schemeClr val="tx1"/>
              </a:solidFill>
              <a:effectLst/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Déterminer des modalités d’évaluation des besoins et intérêts du participant ou de la participante (pas celui de la famille)</a:t>
            </a:r>
            <a:endParaRPr lang="en-US" dirty="0">
              <a:solidFill>
                <a:schemeClr val="tx1"/>
              </a:solidFill>
              <a:effectLst/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Déterminer des modalités d’intégration des participant.es</a:t>
            </a:r>
            <a:endParaRPr lang="en-US" dirty="0">
              <a:solidFill>
                <a:schemeClr val="tx1"/>
              </a:solidFill>
              <a:effectLst/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Déterminer les limites en fonction de l’activité socioprofessionnelle et de la mission de l’organisme</a:t>
            </a:r>
            <a:endParaRPr lang="en-US" dirty="0">
              <a:solidFill>
                <a:schemeClr val="tx1"/>
              </a:solidFill>
              <a:effectLst/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Les principaux enjeux</a:t>
            </a:r>
            <a:endParaRPr lang="en-US" dirty="0">
              <a:solidFill>
                <a:schemeClr val="tx1"/>
              </a:solidFill>
              <a:effectLst/>
            </a:endParaRPr>
          </a:p>
          <a:p>
            <a:pPr lvl="0"/>
            <a:r>
              <a:rPr lang="fr-CA" b="1" dirty="0">
                <a:solidFill>
                  <a:schemeClr val="tx1"/>
                </a:solidFill>
                <a:effectLst/>
              </a:rPr>
              <a:t>Exemples de bonnes pratiques</a:t>
            </a:r>
            <a:endParaRPr lang="en-US" dirty="0">
              <a:solidFill>
                <a:schemeClr val="tx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2214694"/>
          </a:xfrm>
        </p:spPr>
        <p:txBody>
          <a:bodyPr>
            <a:normAutofit/>
          </a:bodyPr>
          <a:lstStyle/>
          <a:p>
            <a:pPr algn="r"/>
            <a:r>
              <a:rPr lang="fr-CA" sz="2400" b="1" dirty="0">
                <a:solidFill>
                  <a:schemeClr val="tx1"/>
                </a:solidFill>
                <a:effectLst/>
              </a:rPr>
              <a:t>Définir les objectifs à atteindre par type d’activité </a:t>
            </a:r>
            <a:r>
              <a:rPr lang="fr-CA" sz="2400" b="1" dirty="0" err="1">
                <a:solidFill>
                  <a:schemeClr val="tx1"/>
                </a:solidFill>
                <a:effectLst/>
              </a:rPr>
              <a:t>sociopro</a:t>
            </a:r>
            <a:br>
              <a:rPr lang="en-US" sz="2700" dirty="0">
                <a:solidFill>
                  <a:schemeClr val="tx1"/>
                </a:solidFill>
                <a:effectLst/>
              </a:rPr>
            </a:br>
            <a:r>
              <a:rPr lang="fr-CA" sz="2000" b="1" dirty="0">
                <a:solidFill>
                  <a:schemeClr val="tx1"/>
                </a:solidFill>
                <a:effectLst/>
              </a:rPr>
              <a:t>Qu’est-ce qui est similaire à tous les volets et qu’est-ce qui diffère ?</a:t>
            </a:r>
            <a:b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</a:b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29568"/>
              </p:ext>
            </p:extLst>
          </p:nvPr>
        </p:nvGraphicFramePr>
        <p:xfrm>
          <a:off x="114300" y="1399312"/>
          <a:ext cx="11944350" cy="5060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1563203539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597531089"/>
                    </a:ext>
                  </a:extLst>
                </a:gridCol>
                <a:gridCol w="1504233">
                  <a:extLst>
                    <a:ext uri="{9D8B030D-6E8A-4147-A177-3AD203B41FA5}">
                      <a16:colId xmlns:a16="http://schemas.microsoft.com/office/drawing/2014/main" val="38521181"/>
                    </a:ext>
                  </a:extLst>
                </a:gridCol>
                <a:gridCol w="1785710">
                  <a:extLst>
                    <a:ext uri="{9D8B030D-6E8A-4147-A177-3AD203B41FA5}">
                      <a16:colId xmlns:a16="http://schemas.microsoft.com/office/drawing/2014/main" val="1770717069"/>
                    </a:ext>
                  </a:extLst>
                </a:gridCol>
                <a:gridCol w="1596382">
                  <a:extLst>
                    <a:ext uri="{9D8B030D-6E8A-4147-A177-3AD203B41FA5}">
                      <a16:colId xmlns:a16="http://schemas.microsoft.com/office/drawing/2014/main" val="1679754780"/>
                    </a:ext>
                  </a:extLst>
                </a:gridCol>
              </a:tblGrid>
              <a:tr h="64943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activités valorisantes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activités </a:t>
                      </a:r>
                      <a:r>
                        <a:rPr lang="fr-CA" sz="1200" dirty="0">
                          <a:solidFill>
                            <a:srgbClr val="FF0000"/>
                          </a:solidFill>
                          <a:effectLst/>
                        </a:rPr>
                        <a:t>contributives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développement employabilité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insertion maintien emploi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40255"/>
                  </a:ext>
                </a:extLst>
              </a:tr>
              <a:tr h="292564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Développer autonomie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885046"/>
                  </a:ext>
                </a:extLst>
              </a:tr>
              <a:tr h="23683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Socialiser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683775"/>
                  </a:ext>
                </a:extLst>
              </a:tr>
              <a:tr h="26816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Maintenir des capacités (acquis)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876599"/>
                  </a:ext>
                </a:extLst>
              </a:tr>
              <a:tr h="23683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Produire un service ou produit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911954"/>
                  </a:ext>
                </a:extLst>
              </a:tr>
              <a:tr h="48630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Fournir un </a:t>
                      </a:r>
                      <a:r>
                        <a:rPr lang="fr-CA" sz="1600" dirty="0">
                          <a:solidFill>
                            <a:srgbClr val="FF0000"/>
                          </a:solidFill>
                          <a:effectLst/>
                        </a:rPr>
                        <a:t>rendement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 (contribution- participation) modulé en fonction des capacités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409805"/>
                  </a:ext>
                </a:extLst>
              </a:tr>
              <a:tr h="292767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Acquérir ou maintenir des habiletés de travail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949676"/>
                  </a:ext>
                </a:extLst>
              </a:tr>
              <a:tr h="48630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Fournir une prestation de travail modulée en fonction des capacités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174444"/>
                  </a:ext>
                </a:extLst>
              </a:tr>
              <a:tr h="48630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Développer des comportements et attitudes requises en milieu de travail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58135"/>
                  </a:ext>
                </a:extLst>
              </a:tr>
              <a:tr h="299097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Être une prémisse à l’emploi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x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 insertion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24299"/>
                  </a:ext>
                </a:extLst>
              </a:tr>
              <a:tr h="281209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Répondre aux intérêts de la personne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85415"/>
                  </a:ext>
                </a:extLst>
              </a:tr>
              <a:tr h="284720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Être rémunéré pour le travail accompli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66306"/>
                  </a:ext>
                </a:extLst>
              </a:tr>
              <a:tr h="672389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Intégrer un milieu de travail régulier ou adapté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73" marR="4427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233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46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b="1" dirty="0"/>
              <a:t>Ratios attendus : balises </a:t>
            </a:r>
            <a:r>
              <a:rPr lang="fr-CA" b="1" dirty="0" err="1"/>
              <a:t>sociopro</a:t>
            </a:r>
            <a:r>
              <a:rPr lang="fr-CA" b="1" dirty="0"/>
              <a:t> du MSSS</a:t>
            </a:r>
            <a:br>
              <a:rPr lang="fr-CA" b="1" dirty="0"/>
            </a:b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20240" y="1295400"/>
            <a:ext cx="9936480" cy="524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b="1" i="1" dirty="0">
                <a:solidFill>
                  <a:srgbClr val="C00000"/>
                </a:solidFill>
              </a:rPr>
              <a:t>PROFIL A</a:t>
            </a:r>
            <a:r>
              <a:rPr lang="fr-CA" b="1" i="1" dirty="0"/>
              <a:t> : Niveau de services d’intensité régulière de type : laisser-faire, faire-faire et faire-avec </a:t>
            </a:r>
            <a:endParaRPr lang="en-US" b="1" dirty="0"/>
          </a:p>
          <a:p>
            <a:r>
              <a:rPr lang="fr-CA" b="1" i="1" dirty="0">
                <a:solidFill>
                  <a:srgbClr val="C00000"/>
                </a:solidFill>
              </a:rPr>
              <a:t>Ratio attendu de 1 intervenant pour 6 à 8 participants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fr-CA" b="1" i="1" dirty="0">
                <a:solidFill>
                  <a:srgbClr val="C00000"/>
                </a:solidFill>
              </a:rPr>
              <a:t>PROFIL B </a:t>
            </a:r>
            <a:r>
              <a:rPr lang="fr-CA" b="1" i="1" dirty="0"/>
              <a:t>: Niveau de services d’intensité élevée de type : faire-avec, être avec ou faire à la place de</a:t>
            </a:r>
            <a:endParaRPr lang="en-US" b="1" dirty="0"/>
          </a:p>
          <a:p>
            <a:r>
              <a:rPr lang="fr-CA" b="1" i="1" dirty="0">
                <a:solidFill>
                  <a:srgbClr val="C00000"/>
                </a:solidFill>
              </a:rPr>
              <a:t>Ratio attendu de 1 intervenant pour 3 à 6 participants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CA" i="1" dirty="0"/>
          </a:p>
          <a:p>
            <a:pPr marL="0" indent="0">
              <a:buNone/>
            </a:pPr>
            <a:r>
              <a:rPr lang="fr-CA" b="1" i="1" dirty="0">
                <a:solidFill>
                  <a:srgbClr val="C00000"/>
                </a:solidFill>
              </a:rPr>
              <a:t>PROFIL C : </a:t>
            </a:r>
            <a:r>
              <a:rPr lang="fr-CA" b="1" i="1" dirty="0"/>
              <a:t>Niveau de service d’intensité élevée et en continue de type : main sur main, faire pour, assurer stimulation et encadrement en tout temps</a:t>
            </a:r>
            <a:endParaRPr lang="en-US" b="1" dirty="0"/>
          </a:p>
          <a:p>
            <a:r>
              <a:rPr lang="fr-CA" b="1" i="1" dirty="0">
                <a:solidFill>
                  <a:srgbClr val="C00000"/>
                </a:solidFill>
              </a:rPr>
              <a:t>Ratio attendu de 1 intervenant pour 1 à 3 participants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CA" b="1" dirty="0"/>
          </a:p>
          <a:p>
            <a:pPr marL="0" indent="0" algn="ctr">
              <a:buNone/>
            </a:pPr>
            <a:r>
              <a:rPr lang="fr-CA" b="1" dirty="0">
                <a:solidFill>
                  <a:srgbClr val="C00000"/>
                </a:solidFill>
              </a:rPr>
              <a:t>Tout dépend de la nature de l’activité, du milieu dans lequel elle se déroule et de l’expérience du ou de la </a:t>
            </a:r>
            <a:r>
              <a:rPr lang="fr-CA" b="1" dirty="0" err="1">
                <a:solidFill>
                  <a:srgbClr val="C00000"/>
                </a:solidFill>
              </a:rPr>
              <a:t>participant.e</a:t>
            </a:r>
            <a:r>
              <a:rPr lang="fr-CA" b="1" dirty="0">
                <a:solidFill>
                  <a:srgbClr val="C00000"/>
                </a:solidFill>
              </a:rPr>
              <a:t> 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792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3081" y="195485"/>
            <a:ext cx="10137458" cy="718915"/>
          </a:xfrm>
        </p:spPr>
        <p:txBody>
          <a:bodyPr>
            <a:normAutofit fontScale="90000"/>
          </a:bodyPr>
          <a:lstStyle/>
          <a:p>
            <a:pPr lvl="0"/>
            <a:r>
              <a:rPr lang="fr-CA" sz="3100" b="1" dirty="0">
                <a:solidFill>
                  <a:schemeClr val="tx1"/>
                </a:solidFill>
                <a:effectLst/>
              </a:rPr>
              <a:t>Définir le profil de participant.es selon l’activité </a:t>
            </a:r>
            <a:r>
              <a:rPr lang="fr-CA" sz="3100" b="1" dirty="0" err="1">
                <a:solidFill>
                  <a:schemeClr val="tx1"/>
                </a:solidFill>
                <a:effectLst/>
              </a:rPr>
              <a:t>sociopro</a:t>
            </a:r>
            <a:br>
              <a:rPr lang="en-US" dirty="0">
                <a:effectLst/>
              </a:rPr>
            </a:b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849534"/>
              </p:ext>
            </p:extLst>
          </p:nvPr>
        </p:nvGraphicFramePr>
        <p:xfrm>
          <a:off x="350521" y="1278254"/>
          <a:ext cx="11570018" cy="7918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0479">
                  <a:extLst>
                    <a:ext uri="{9D8B030D-6E8A-4147-A177-3AD203B41FA5}">
                      <a16:colId xmlns:a16="http://schemas.microsoft.com/office/drawing/2014/main" val="2034912540"/>
                    </a:ext>
                  </a:extLst>
                </a:gridCol>
                <a:gridCol w="1990725">
                  <a:extLst>
                    <a:ext uri="{9D8B030D-6E8A-4147-A177-3AD203B41FA5}">
                      <a16:colId xmlns:a16="http://schemas.microsoft.com/office/drawing/2014/main" val="1494145184"/>
                    </a:ext>
                  </a:extLst>
                </a:gridCol>
                <a:gridCol w="1773555">
                  <a:extLst>
                    <a:ext uri="{9D8B030D-6E8A-4147-A177-3AD203B41FA5}">
                      <a16:colId xmlns:a16="http://schemas.microsoft.com/office/drawing/2014/main" val="2814509421"/>
                    </a:ext>
                  </a:extLst>
                </a:gridCol>
                <a:gridCol w="2183681">
                  <a:extLst>
                    <a:ext uri="{9D8B030D-6E8A-4147-A177-3AD203B41FA5}">
                      <a16:colId xmlns:a16="http://schemas.microsoft.com/office/drawing/2014/main" val="55610801"/>
                    </a:ext>
                  </a:extLst>
                </a:gridCol>
                <a:gridCol w="1781578">
                  <a:extLst>
                    <a:ext uri="{9D8B030D-6E8A-4147-A177-3AD203B41FA5}">
                      <a16:colId xmlns:a16="http://schemas.microsoft.com/office/drawing/2014/main" val="520687066"/>
                    </a:ext>
                  </a:extLst>
                </a:gridCol>
              </a:tblGrid>
              <a:tr h="923592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Profil de participant.es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9207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Caractéristiques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3651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Activités</a:t>
                      </a:r>
                    </a:p>
                    <a:p>
                      <a:pPr marL="92075" indent="3651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valorisantes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Activités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contributives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Développement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l’employabilité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Insertion et maintien en emploi</a:t>
                      </a: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62518"/>
                  </a:ext>
                </a:extLst>
              </a:tr>
              <a:tr h="830914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(A) Niveau de services d’intensité régulière de type : laisser-faire, faire-faire et faire-avec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715898"/>
                  </a:ext>
                </a:extLst>
              </a:tr>
              <a:tr h="863128">
                <a:tc>
                  <a:txBody>
                    <a:bodyPr/>
                    <a:lstStyle/>
                    <a:p>
                      <a:pPr marL="92075" indent="0" algn="l"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(B) Niveau de services d’intensité élevée de type : faire-avec, être avec ou faire à la place de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rgbClr val="FF0000"/>
                          </a:solidFill>
                          <a:effectLst/>
                        </a:rPr>
                        <a:t>faire avec – être avec…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  <a:r>
                        <a:rPr lang="fr-CA" sz="16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faire à la place de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185980"/>
                  </a:ext>
                </a:extLst>
              </a:tr>
              <a:tr h="1284474">
                <a:tc>
                  <a:txBody>
                    <a:bodyPr/>
                    <a:lstStyle/>
                    <a:p>
                      <a:pPr marL="92075" indent="0" algn="l"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(C) Niveau de service d’intensité élevée et en continu de type : main sur main, faire pour, assurer stimulation et encadrement en tout temps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71772"/>
                  </a:ext>
                </a:extLst>
              </a:tr>
              <a:tr h="815157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Ratio possible ou habituel </a:t>
                      </a:r>
                      <a:r>
                        <a:rPr lang="fr-CA" sz="1600" baseline="0" dirty="0">
                          <a:solidFill>
                            <a:schemeClr val="tx1"/>
                          </a:solidFill>
                          <a:effectLst/>
                        </a:rPr>
                        <a:t> en fonction des RH disponibles dans mon organisme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en fonction des participants et de la nature de l’activité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 idem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en fonction</a:t>
                      </a:r>
                      <a:r>
                        <a:rPr lang="fr-CA" sz="14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de la personne et de ses objectifs et du milieu de travail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plus en supervision ponctuelle ou continue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420218"/>
                  </a:ext>
                </a:extLst>
              </a:tr>
              <a:tr h="307865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Niveau de participation attendu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qu’ils participent en fonction capacités ou « état du jour »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qu’ils contribuent</a:t>
                      </a:r>
                      <a:r>
                        <a:rPr lang="fr-CA" sz="1400" baseline="0" dirty="0">
                          <a:solidFill>
                            <a:schemeClr val="tx1"/>
                          </a:solidFill>
                          <a:effectLst/>
                        </a:rPr>
                        <a:t> à hauteur de leurs habiletés - capacités. Complètent l’activités.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participation active. Faire preuve d’une certaine autonomie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 prestation de travail prévue. Autodétermination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075947"/>
                  </a:ext>
                </a:extLst>
              </a:tr>
              <a:tr h="307865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Capacité</a:t>
                      </a:r>
                      <a:r>
                        <a:rPr lang="fr-CA" sz="1600" baseline="0" dirty="0">
                          <a:solidFill>
                            <a:schemeClr val="tx1"/>
                          </a:solidFill>
                          <a:effectLst/>
                        </a:rPr>
                        <a:t> de s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uivre un horaire, autonomie AVQ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 non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dépend de l’activité et du milieu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 oui en théorie</a:t>
                      </a:r>
                      <a:r>
                        <a:rPr lang="fr-CA" sz="1400" baseline="0" dirty="0">
                          <a:solidFill>
                            <a:schemeClr val="tx1"/>
                          </a:solidFill>
                          <a:effectLst/>
                        </a:rPr>
                        <a:t> mais possible d’avoir besoin d’aide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oui en théorie</a:t>
                      </a:r>
                      <a:r>
                        <a:rPr lang="fr-CA" sz="1400" baseline="0" dirty="0">
                          <a:solidFill>
                            <a:schemeClr val="tx1"/>
                          </a:solidFill>
                          <a:effectLst/>
                        </a:rPr>
                        <a:t> mais possible d’avoir besoin d’aide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72" marR="5917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979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20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1" y="106680"/>
            <a:ext cx="10133012" cy="1798320"/>
          </a:xfrm>
        </p:spPr>
        <p:txBody>
          <a:bodyPr>
            <a:normAutofit/>
          </a:bodyPr>
          <a:lstStyle/>
          <a:p>
            <a:pPr lvl="0"/>
            <a:r>
              <a:rPr lang="fr-CA" sz="2400" b="1" dirty="0"/>
              <a:t>Les bonnes pratiques pour assurer une qualité des services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302650"/>
              </p:ext>
            </p:extLst>
          </p:nvPr>
        </p:nvGraphicFramePr>
        <p:xfrm>
          <a:off x="182879" y="640081"/>
          <a:ext cx="11780520" cy="10004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8375">
                  <a:extLst>
                    <a:ext uri="{9D8B030D-6E8A-4147-A177-3AD203B41FA5}">
                      <a16:colId xmlns:a16="http://schemas.microsoft.com/office/drawing/2014/main" val="303655093"/>
                    </a:ext>
                  </a:extLst>
                </a:gridCol>
                <a:gridCol w="3138783">
                  <a:extLst>
                    <a:ext uri="{9D8B030D-6E8A-4147-A177-3AD203B41FA5}">
                      <a16:colId xmlns:a16="http://schemas.microsoft.com/office/drawing/2014/main" val="2702807919"/>
                    </a:ext>
                  </a:extLst>
                </a:gridCol>
                <a:gridCol w="3280063">
                  <a:extLst>
                    <a:ext uri="{9D8B030D-6E8A-4147-A177-3AD203B41FA5}">
                      <a16:colId xmlns:a16="http://schemas.microsoft.com/office/drawing/2014/main" val="1530237767"/>
                    </a:ext>
                  </a:extLst>
                </a:gridCol>
                <a:gridCol w="2273299">
                  <a:extLst>
                    <a:ext uri="{9D8B030D-6E8A-4147-A177-3AD203B41FA5}">
                      <a16:colId xmlns:a16="http://schemas.microsoft.com/office/drawing/2014/main" val="3941029104"/>
                    </a:ext>
                  </a:extLst>
                </a:gridCol>
              </a:tblGrid>
              <a:tr h="328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000" b="1" dirty="0">
                          <a:solidFill>
                            <a:schemeClr val="tx1"/>
                          </a:solidFill>
                          <a:effectLst/>
                        </a:rPr>
                        <a:t>Planification de l’activité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000" b="1">
                          <a:solidFill>
                            <a:schemeClr val="tx1"/>
                          </a:solidFill>
                          <a:effectLst/>
                        </a:rPr>
                        <a:t>Gestion administrative</a:t>
                      </a:r>
                      <a:endParaRPr lang="en-U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000" b="1" dirty="0">
                          <a:solidFill>
                            <a:schemeClr val="tx1"/>
                          </a:solidFill>
                          <a:effectLst/>
                        </a:rPr>
                        <a:t>Intervention –clinique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Liée</a:t>
                      </a:r>
                      <a:r>
                        <a:rPr lang="fr-CA" sz="20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à la planification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000" b="1" dirty="0">
                          <a:solidFill>
                            <a:schemeClr val="tx1"/>
                          </a:solidFill>
                          <a:effectLst/>
                        </a:rPr>
                        <a:t> Communication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77341"/>
                  </a:ext>
                </a:extLst>
              </a:tr>
              <a:tr h="436969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Évaluation des besoins des membres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Déterminer profil de clientèle/activité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Formations requises et outils nécessaires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Qui fait quoi (tâches, achats et préparation de matériel…)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Réunion d’équipe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Connaître la clientèle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Connaître les objectifs visés par l’activité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Gestion des enjeux TA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Évaluer les requis financiers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Évaluer les disponibilités $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Embauche du personnel requis selon profil – type activité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Assurer un suivi spécifique/ activité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Faire la reddition de comptes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Suivi des présences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Communication partenaires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Lancement de la programmation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Gestion des inscriptions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Gestion de la liste d’attente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Fournir les outils et les formations requises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Gestion TA (plaintes)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Supervision de l’équipe – transmission décisions etc.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Prendre décisions de poursuivre, moduler, mettre en place ou cesser une activité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5141" marR="6514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Connaître la clientèle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Connaître les objectifs visés par l’activité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Évaluer l’atteinte des objectifs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Connaître et bien utiliser les outils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Savoir-faire et savoir-être attendus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Comprendre les notions de confidentialité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Gestion des RX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Communication famille-tuteur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Supervision à l’équipe selon structure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Évaluation (par intervenants et participants) et adaptation des activités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Importance de bien déterminer les modes de communication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organisme – membres (participants – familles, RNI)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Organisme – partenaires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Direction-coordination versus équipe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  <a:effectLst/>
                        </a:rPr>
                        <a:t> de travail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400" b="1" baseline="0" dirty="0">
                          <a:solidFill>
                            <a:schemeClr val="tx1"/>
                          </a:solidFill>
                          <a:effectLst/>
                        </a:rPr>
                        <a:t>Intervenants entre eux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400" b="1" baseline="0" dirty="0">
                          <a:solidFill>
                            <a:schemeClr val="tx1"/>
                          </a:solidFill>
                          <a:effectLst/>
                        </a:rPr>
                        <a:t>Entre tous les membres de l’équipe</a:t>
                      </a:r>
                      <a:endParaRPr lang="fr-CA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CA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995277"/>
                  </a:ext>
                </a:extLst>
              </a:tr>
              <a:tr h="2299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OUTILS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OUTILS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OUTILS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OUTILS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444413"/>
                  </a:ext>
                </a:extLst>
              </a:tr>
              <a:tr h="118299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grille participants – dossier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Cartable : horaires, dossiers participants (allergie, etc.</a:t>
                      </a:r>
                      <a:r>
                        <a:rPr lang="fr-C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 en un coup d’œil, # urgence…)</a:t>
                      </a: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, grille présences, rôles</a:t>
                      </a:r>
                      <a:r>
                        <a:rPr lang="fr-C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 intervenants et bénévoles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Procédurier / activités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Rapport accident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Base de données participants (accessible via cloud pour les employés avec attention relatif à la confidentialité)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ENJEU confidentialité +++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Notes évolutives statutaires (en phase avec objectifs de développement) ou au besoin (code de couleur)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CA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feuilles présences</a:t>
                      </a:r>
                    </a:p>
                  </a:txBody>
                  <a:tcPr marL="65141" marR="6514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Guide employé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cahier du participant ou cahier de communication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1" marR="6514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167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32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21920"/>
            <a:ext cx="8911687" cy="1783080"/>
          </a:xfrm>
        </p:spPr>
        <p:txBody>
          <a:bodyPr>
            <a:normAutofit fontScale="90000"/>
          </a:bodyPr>
          <a:lstStyle/>
          <a:p>
            <a:pPr lvl="0"/>
            <a:r>
              <a:rPr lang="fr-CA" b="1" dirty="0"/>
              <a:t>Déterminer des modalités d’évaluation des besoins et intérêts du participant ou de la participante (pas celui de la famille)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5760" y="1739900"/>
            <a:ext cx="11292840" cy="4125602"/>
          </a:xfrm>
        </p:spPr>
        <p:txBody>
          <a:bodyPr>
            <a:normAutofit fontScale="55000" lnSpcReduction="20000"/>
          </a:bodyPr>
          <a:lstStyle/>
          <a:p>
            <a:r>
              <a:rPr lang="fr-CA" b="1" dirty="0"/>
              <a:t>Comment évaluez-vous les besoins – les demandes ? </a:t>
            </a:r>
            <a:r>
              <a:rPr lang="fr-CA" dirty="0"/>
              <a:t>Ex: Rencontre en personne, formulaire à compléter…</a:t>
            </a:r>
          </a:p>
          <a:p>
            <a:r>
              <a:rPr lang="fr-CA" dirty="0"/>
              <a:t>Première rencontre entre famille et intervenant – famille doit compléter un formulaire à la maison</a:t>
            </a:r>
          </a:p>
          <a:p>
            <a:r>
              <a:rPr lang="fr-CA" dirty="0"/>
              <a:t>Observation EN ACTIVITÉ (ne pas se fier au portrait ex: de l’intervenant CISSSL)</a:t>
            </a:r>
          </a:p>
          <a:p>
            <a:r>
              <a:rPr lang="fr-CA" dirty="0"/>
              <a:t>Validation car parfois le dossier n’est pas à jour</a:t>
            </a:r>
          </a:p>
          <a:p>
            <a:r>
              <a:rPr lang="fr-CA" dirty="0"/>
              <a:t>Première rencontre AVEC le participant et sa famille ou tuteur (valider champs d’intérêt)</a:t>
            </a:r>
          </a:p>
          <a:p>
            <a:r>
              <a:rPr lang="fr-CA" dirty="0"/>
              <a:t>Comité de membres suggère des activités (mettre membres plus autonomes avec personnes poly ou </a:t>
            </a:r>
            <a:r>
              <a:rPr lang="fr-CA" dirty="0" err="1"/>
              <a:t>multihandicapées</a:t>
            </a:r>
            <a:endParaRPr lang="fr-CA" dirty="0"/>
          </a:p>
          <a:p>
            <a:r>
              <a:rPr lang="fr-CA" dirty="0"/>
              <a:t>Permettre des choix </a:t>
            </a:r>
          </a:p>
          <a:p>
            <a:r>
              <a:rPr lang="fr-CA" dirty="0"/>
              <a:t>Difficile de ne pas tenir compte du besoin de la famille</a:t>
            </a:r>
          </a:p>
          <a:p>
            <a:r>
              <a:rPr lang="fr-CA" dirty="0"/>
              <a:t>PARFOIS, la famille souhaite qu’on travaille des éléments (comportement etc.) et l’inverse aussi</a:t>
            </a:r>
          </a:p>
          <a:p>
            <a:r>
              <a:rPr lang="fr-CA" dirty="0"/>
              <a:t>PARFOIS la famille ET l’intervenante font pression +++ : Il faut trouver des activités !!! ATTENTION, on doit respecter la mission etc. sinon on s’éloigne des objectifs des activités</a:t>
            </a:r>
          </a:p>
          <a:p>
            <a:r>
              <a:rPr lang="fr-CA" dirty="0"/>
              <a:t>Période essai – tout le monde est ensemble !!! Il faut être clair … il faut être solide… savoir tenir notre point et revoir les attentes (sortir les bons arguments. Se préparer). </a:t>
            </a:r>
          </a:p>
          <a:p>
            <a:r>
              <a:rPr lang="fr-CA" dirty="0"/>
              <a:t>Difficile de revenir en arrière !  Importance des périodes d’observation etc.</a:t>
            </a:r>
          </a:p>
          <a:p>
            <a:r>
              <a:rPr lang="fr-CA" dirty="0"/>
              <a:t>Insister sur le soutien requis de la part des partenaires.</a:t>
            </a:r>
          </a:p>
          <a:p>
            <a:endParaRPr lang="fr-CA" dirty="0"/>
          </a:p>
          <a:p>
            <a:endParaRPr lang="en-US" dirty="0"/>
          </a:p>
          <a:p>
            <a:r>
              <a:rPr lang="fr-CA" b="1" dirty="0"/>
              <a:t>Est-ce que votre organisme évalue les besoins … ?</a:t>
            </a:r>
          </a:p>
          <a:p>
            <a:endParaRPr lang="fr-CA" b="1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32838"/>
              </p:ext>
            </p:extLst>
          </p:nvPr>
        </p:nvGraphicFramePr>
        <p:xfrm>
          <a:off x="516413" y="5207000"/>
          <a:ext cx="10991533" cy="2582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1987">
                  <a:extLst>
                    <a:ext uri="{9D8B030D-6E8A-4147-A177-3AD203B41FA5}">
                      <a16:colId xmlns:a16="http://schemas.microsoft.com/office/drawing/2014/main" val="170175152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51392126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799298836"/>
                    </a:ext>
                  </a:extLst>
                </a:gridCol>
                <a:gridCol w="2783046">
                  <a:extLst>
                    <a:ext uri="{9D8B030D-6E8A-4147-A177-3AD203B41FA5}">
                      <a16:colId xmlns:a16="http://schemas.microsoft.com/office/drawing/2014/main" val="747309835"/>
                    </a:ext>
                  </a:extLst>
                </a:gridCol>
              </a:tblGrid>
              <a:tr h="18249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Les deux ou AUTRE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008071"/>
                  </a:ext>
                </a:extLst>
              </a:tr>
              <a:tr h="23320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De la PH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668857"/>
                  </a:ext>
                </a:extLst>
              </a:tr>
              <a:tr h="23320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De la famille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0" dirty="0">
                          <a:solidFill>
                            <a:schemeClr val="tx1"/>
                          </a:solidFill>
                          <a:effectLst/>
                        </a:rPr>
                        <a:t>on sonde les besoins en</a:t>
                      </a:r>
                      <a:r>
                        <a:rPr lang="fr-CA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général. Perspectives soutenir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53992283"/>
                  </a:ext>
                </a:extLst>
              </a:tr>
              <a:tr h="69961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En lien avec une demande de l’</a:t>
                      </a:r>
                      <a:r>
                        <a:rPr lang="fr-CA" sz="1800" b="1" dirty="0" err="1">
                          <a:solidFill>
                            <a:schemeClr val="tx1"/>
                          </a:solidFill>
                          <a:effectLst/>
                        </a:rPr>
                        <a:t>intervenant.e</a:t>
                      </a: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 CISSSL ou autre partenaire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0" dirty="0">
                          <a:solidFill>
                            <a:schemeClr val="tx1"/>
                          </a:solidFill>
                          <a:effectLst/>
                        </a:rPr>
                        <a:t> Avec discernement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47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479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Est-ce que mon organisme ….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465582"/>
              </p:ext>
            </p:extLst>
          </p:nvPr>
        </p:nvGraphicFramePr>
        <p:xfrm>
          <a:off x="335280" y="1904998"/>
          <a:ext cx="11673840" cy="7345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84520">
                  <a:extLst>
                    <a:ext uri="{9D8B030D-6E8A-4147-A177-3AD203B41FA5}">
                      <a16:colId xmlns:a16="http://schemas.microsoft.com/office/drawing/2014/main" val="322949109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006858223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834274517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30652448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34799929"/>
                    </a:ext>
                  </a:extLst>
                </a:gridCol>
              </a:tblGrid>
              <a:tr h="62707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Sans importance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autre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375672"/>
                  </a:ext>
                </a:extLst>
              </a:tr>
              <a:tr h="1002462">
                <a:tc>
                  <a:txBody>
                    <a:bodyPr/>
                    <a:lstStyle/>
                    <a:p>
                      <a:pPr marL="92075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Donne priorité aux familles naturelles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0" dirty="0">
                          <a:solidFill>
                            <a:schemeClr val="tx1"/>
                          </a:solidFill>
                          <a:effectLst/>
                        </a:rPr>
                        <a:t>premier arrivé premier servi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583564"/>
                  </a:ext>
                </a:extLst>
              </a:tr>
              <a:tr h="1069406">
                <a:tc>
                  <a:txBody>
                    <a:bodyPr/>
                    <a:lstStyle/>
                    <a:p>
                      <a:pPr marL="92075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Donne priorité à certaines tranches d’âge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0" dirty="0">
                          <a:solidFill>
                            <a:schemeClr val="tx1"/>
                          </a:solidFill>
                          <a:effectLst/>
                        </a:rPr>
                        <a:t>moins 61-65 ans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24108"/>
                  </a:ext>
                </a:extLst>
              </a:tr>
              <a:tr h="1450731">
                <a:tc>
                  <a:txBody>
                    <a:bodyPr/>
                    <a:lstStyle/>
                    <a:p>
                      <a:pPr marL="92075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Ne présume pas des intérêts ou des capacités de la personne et lui permet d’expérimenter divers types d’activités </a:t>
                      </a:r>
                      <a:r>
                        <a:rPr lang="fr-CA" sz="1400" b="1" dirty="0" err="1">
                          <a:solidFill>
                            <a:schemeClr val="tx1"/>
                          </a:solidFill>
                          <a:effectLst/>
                        </a:rPr>
                        <a:t>sociopro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74516"/>
                  </a:ext>
                </a:extLst>
              </a:tr>
              <a:tr h="423696">
                <a:tc>
                  <a:txBody>
                    <a:bodyPr/>
                    <a:lstStyle/>
                    <a:p>
                      <a:pPr marL="92075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À déterminé l’âge de la « retraite »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0" dirty="0">
                          <a:solidFill>
                            <a:schemeClr val="tx1"/>
                          </a:solidFill>
                          <a:effectLst/>
                        </a:rPr>
                        <a:t>parfois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304802"/>
                  </a:ext>
                </a:extLst>
              </a:tr>
              <a:tr h="706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Critères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  <a:effectLst/>
                        </a:rPr>
                        <a:t> de priorisation selon le profil (ex: profil 3 ou 4 vers emploi)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095643"/>
                  </a:ext>
                </a:extLst>
              </a:tr>
              <a:tr h="706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Contexte de l’organisme (ex: présence animaux, mobilité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  <a:effectLst/>
                        </a:rPr>
                        <a:t> sur terrain accidenté…)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006059"/>
                  </a:ext>
                </a:extLst>
              </a:tr>
              <a:tr h="922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- profil 2 ou 3 : certaines habiletés requises selon l’activité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Niveau autonomie (équipement changement de couches etc…) ou complètement l’inverse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Prioriser les participants qui n’ont rien d’autre comme activité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Provenance lieu de résidence</a:t>
                      </a:r>
                      <a:r>
                        <a:rPr lang="fr-CA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(ex: MRC)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636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15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CA" b="1" dirty="0"/>
              <a:t>Déterminer des modalités d’intégration des participant.es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200" y="2133600"/>
            <a:ext cx="10793412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b="1" i="1" dirty="0"/>
              <a:t>Des exemples : </a:t>
            </a:r>
          </a:p>
          <a:p>
            <a:r>
              <a:rPr lang="fr-CA" b="1" i="1" dirty="0"/>
              <a:t>La même chose pour tous les participant.es soit … SELON LA RENCONTRE PRÉALABLE. SI PLUS COMPLEXE, CAS PAR CAS. PÉRIODE OBSERVATION – ESSAI, ÉVALUER SI BON GROUPE OU ACTIVITÉ.</a:t>
            </a:r>
            <a:endParaRPr lang="en-US" b="1" dirty="0"/>
          </a:p>
          <a:p>
            <a:r>
              <a:rPr lang="fr-CA" b="1" i="1" dirty="0"/>
              <a:t>Les intervenants du CISSSL doivent-ils être présents ? CONNAÎTRE LE PLAN INTERVENTION – PARTICULARITÉS. NE PAS PARTIR DE ZÉRO. BI-DIRECTIONNEL. DÉFI CONFIDENTIALITÉ. Selon le cas, parfois on refuse l’accès si pas d’intervenant. On relance intervenant CISSSL quand on est au bout de nos idées d’intervention. Intervenants CISSSL connaissent de – en – le participant. BESOIN OUVERTURE à l’observation.</a:t>
            </a:r>
            <a:endParaRPr lang="en-US" b="1" dirty="0"/>
          </a:p>
          <a:p>
            <a:r>
              <a:rPr lang="fr-CA" b="1" i="1" dirty="0"/>
              <a:t>La personne </a:t>
            </a:r>
            <a:r>
              <a:rPr lang="fr-CA" b="1" i="1" dirty="0" err="1"/>
              <a:t>doit-elle</a:t>
            </a:r>
            <a:r>
              <a:rPr lang="fr-CA" b="1" i="1" dirty="0"/>
              <a:t> avoir obligatoirement un intervenant pivot ?</a:t>
            </a:r>
          </a:p>
          <a:p>
            <a:r>
              <a:rPr lang="fr-CA" b="1" i="1" dirty="0"/>
              <a:t>Centre Jeunesse : parfois plus complexe en ce qui concerne confidentialité.</a:t>
            </a:r>
          </a:p>
          <a:p>
            <a:r>
              <a:rPr lang="fr-CA" b="1" i="1" dirty="0"/>
              <a:t>Droit à essai-erreur… repartir sur page blanche !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5860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327</TotalTime>
  <Words>1913</Words>
  <Application>Microsoft Office PowerPoint</Application>
  <PresentationFormat>Grand écran</PresentationFormat>
  <Paragraphs>330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Brin</vt:lpstr>
      <vt:lpstr>S’approprier les définitions et à qui s’adressent les activités sociopro </vt:lpstr>
      <vt:lpstr>Identifier où nos activités se situent </vt:lpstr>
      <vt:lpstr>Définir les objectifs à atteindre par type d’activité sociopro Qu’est-ce qui est similaire à tous les volets et qu’est-ce qui diffère ? </vt:lpstr>
      <vt:lpstr>Ratios attendus : balises sociopro du MSSS </vt:lpstr>
      <vt:lpstr>Définir le profil de participant.es selon l’activité sociopro </vt:lpstr>
      <vt:lpstr>Les bonnes pratiques pour assurer une qualité des services </vt:lpstr>
      <vt:lpstr>Déterminer des modalités d’évaluation des besoins et intérêts du participant ou de la participante (pas celui de la famille) </vt:lpstr>
      <vt:lpstr>Est-ce que mon organisme …. </vt:lpstr>
      <vt:lpstr>Déterminer des modalités d’intégration des participant.es </vt:lpstr>
      <vt:lpstr>Déterminer les limites en fonction de l’activité socioprofessionnelle et de la mission de l’organisme  </vt:lpstr>
      <vt:lpstr>Des exemples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S’approprier les définitions et à qui s’adressent les activités sociopro </dc:title>
  <dc:creator>Nathalie Marcotte</dc:creator>
  <cp:lastModifiedBy>tcraphl</cp:lastModifiedBy>
  <cp:revision>33</cp:revision>
  <dcterms:created xsi:type="dcterms:W3CDTF">2024-11-26T15:44:31Z</dcterms:created>
  <dcterms:modified xsi:type="dcterms:W3CDTF">2024-12-04T18:25:13Z</dcterms:modified>
</cp:coreProperties>
</file>